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60" r:id="rId2"/>
  </p:sldMasterIdLst>
  <p:notesMasterIdLst>
    <p:notesMasterId r:id="rId33"/>
  </p:notesMasterIdLst>
  <p:handoutMasterIdLst>
    <p:handoutMasterId r:id="rId34"/>
  </p:handoutMasterIdLst>
  <p:sldIdLst>
    <p:sldId id="641" r:id="rId3"/>
    <p:sldId id="517" r:id="rId4"/>
    <p:sldId id="727" r:id="rId5"/>
    <p:sldId id="692" r:id="rId6"/>
    <p:sldId id="761" r:id="rId7"/>
    <p:sldId id="762" r:id="rId8"/>
    <p:sldId id="763" r:id="rId9"/>
    <p:sldId id="764" r:id="rId10"/>
    <p:sldId id="765" r:id="rId11"/>
    <p:sldId id="766" r:id="rId12"/>
    <p:sldId id="767" r:id="rId13"/>
    <p:sldId id="768" r:id="rId14"/>
    <p:sldId id="769" r:id="rId15"/>
    <p:sldId id="770" r:id="rId16"/>
    <p:sldId id="771" r:id="rId17"/>
    <p:sldId id="772" r:id="rId18"/>
    <p:sldId id="773" r:id="rId19"/>
    <p:sldId id="774" r:id="rId20"/>
    <p:sldId id="775" r:id="rId21"/>
    <p:sldId id="776" r:id="rId22"/>
    <p:sldId id="777" r:id="rId23"/>
    <p:sldId id="778" r:id="rId24"/>
    <p:sldId id="779" r:id="rId25"/>
    <p:sldId id="780" r:id="rId26"/>
    <p:sldId id="781" r:id="rId27"/>
    <p:sldId id="782" r:id="rId28"/>
    <p:sldId id="783" r:id="rId29"/>
    <p:sldId id="784" r:id="rId30"/>
    <p:sldId id="785" r:id="rId31"/>
    <p:sldId id="786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D9C0B639-5302-3448-BF49-1CA157FD6C8E}">
          <p14:sldIdLst>
            <p14:sldId id="641"/>
          </p14:sldIdLst>
        </p14:section>
        <p14:section name="Background" id="{5A7BC5E3-5971-2043-9EC7-65AA6EA009CB}">
          <p14:sldIdLst>
            <p14:sldId id="517"/>
            <p14:sldId id="727"/>
          </p14:sldIdLst>
        </p14:section>
        <p14:section name="Challenges" id="{940A5591-CB5F-264B-BA36-7E8B3C70EC5B}">
          <p14:sldIdLst>
            <p14:sldId id="692"/>
            <p14:sldId id="761"/>
            <p14:sldId id="762"/>
            <p14:sldId id="763"/>
            <p14:sldId id="764"/>
          </p14:sldIdLst>
        </p14:section>
        <p14:section name="Chameleon" id="{B957CAB6-0047-614E-AFF5-0F50281D1104}">
          <p14:sldIdLst>
            <p14:sldId id="765"/>
            <p14:sldId id="766"/>
            <p14:sldId id="767"/>
            <p14:sldId id="768"/>
            <p14:sldId id="769"/>
            <p14:sldId id="770"/>
            <p14:sldId id="771"/>
            <p14:sldId id="772"/>
            <p14:sldId id="773"/>
            <p14:sldId id="774"/>
            <p14:sldId id="775"/>
            <p14:sldId id="776"/>
            <p14:sldId id="777"/>
            <p14:sldId id="778"/>
          </p14:sldIdLst>
        </p14:section>
        <p14:section name="Focus" id="{75D0461D-91CD-A24F-8737-7B07C7906047}">
          <p14:sldIdLst>
            <p14:sldId id="779"/>
            <p14:sldId id="780"/>
            <p14:sldId id="781"/>
            <p14:sldId id="782"/>
            <p14:sldId id="783"/>
            <p14:sldId id="784"/>
            <p14:sldId id="785"/>
          </p14:sldIdLst>
        </p14:section>
        <p14:section name="Question" id="{7D118055-C473-2D4D-8C20-4BF460EAFDAE}">
          <p14:sldIdLst>
            <p14:sldId id="78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6500"/>
    <a:srgbClr val="000000"/>
    <a:srgbClr val="252525"/>
    <a:srgbClr val="E46C09"/>
    <a:srgbClr val="FFA614"/>
    <a:srgbClr val="F79646"/>
    <a:srgbClr val="D9001F"/>
    <a:srgbClr val="09245F"/>
    <a:srgbClr val="063475"/>
    <a:srgbClr val="3B59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489" autoAdjust="0"/>
    <p:restoredTop sz="87122" autoAdjust="0"/>
  </p:normalViewPr>
  <p:slideViewPr>
    <p:cSldViewPr snapToGrid="0">
      <p:cViewPr>
        <p:scale>
          <a:sx n="104" d="100"/>
          <a:sy n="104" d="100"/>
        </p:scale>
        <p:origin x="1384" y="85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70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commentAuthors" Target="commentAuthor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98A9FB-3EC7-E343-83C8-FFBCE6078DD5}" type="datetimeFigureOut">
              <a:rPr lang="en-US" smtClean="0"/>
              <a:t>3/10/19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384C56-0E71-3044-86C5-D01F290FA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49941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3577B-6902-467D-A26C-08A0DD5E4E03}" type="datetimeFigureOut">
              <a:rPr lang="en-US" smtClean="0"/>
              <a:t>3/10/19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61EA0F-A667-4B49-8422-0062BC55E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606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While the characteristics of videos change over time, the underlying characteristics of the video objects (size, class, viewing angle) that affect accuracy tend to remain stable.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Configuration that are particularly bad tend to remain so.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 camera covering objects from a side view with an object detector not tuned to side-view angle, always bad result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Surveillance videos tends to have static content, a low-cost configuration (e.g. low frame rate) would be sufficient for a long period of time.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Even though the best changes, top-k remains similar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6719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While the characteristics of videos change over time, the underlying characteristics of the video objects (size, class, viewing angle) that affect accuracy tend to remain stable.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Configuration that are particularly bad tend to remain so.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A camera covering objects from a side view with an object detector not tuned to side-view angle, always bad result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Surveillance videos tends to have static content, a low-cost configuration (e.g. low frame rate) would be sufficient for a long period of time.</a:t>
            </a:r>
          </a:p>
          <a:p>
            <a:pPr marL="171450" lvl="0" indent="-171450">
              <a:buFontTx/>
              <a:buChar char="-"/>
            </a:pPr>
            <a:r>
              <a:rPr lang="en-US" dirty="0"/>
              <a:t>Even though the best changes, top-k remains similar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2516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Prunes a large part of the configuration space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7699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Prunes a large part of the configuration space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3095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Prunes a large part of the configuration space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2038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Prunes a large part of the configuration space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8877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Prunes a large part of the configuration space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0690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Prunes a large part of the configuration space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845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Prunes a large part of the configuration space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459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Prunes a large part of the configuration space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926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+mj-lt"/>
              <a:buNone/>
            </a:pPr>
            <a:r>
              <a:rPr lang="en-US" dirty="0"/>
              <a:t>- Familiar with DL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6349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Prunes a large part of the configuration space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2405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Prunes a large part of the configuration space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422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Prunes a large part of the configuration space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0934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Trade-off between ingest and query cost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8861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Trade-off between ingest and query cost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5302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Low recall rate: the fraction of frames in the video that contain objects of the queries class that were actually returned in the query’s results</a:t>
            </a:r>
          </a:p>
          <a:p>
            <a:pPr marL="171450" indent="-171450">
              <a:buFontTx/>
              <a:buChar char="-"/>
            </a:pPr>
            <a:r>
              <a:rPr lang="en-US" dirty="0"/>
              <a:t>Low precision: the fraction of frames in the query’s results that contain objects of the queried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8281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Low recall rate: the fraction of frames in the video that contain objects of the queries class that were actually returned in the query’s results</a:t>
            </a:r>
          </a:p>
          <a:p>
            <a:pPr marL="171450" indent="-171450">
              <a:buFontTx/>
              <a:buChar char="-"/>
            </a:pPr>
            <a:r>
              <a:rPr lang="en-US" dirty="0"/>
              <a:t>Low precision: the fraction of frames in the query’s results that contain objects of the queried class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03748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Pareto boundary: the set of configurations among which we cannot improve one of the metrics without worsening the other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60501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429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1559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+mj-lt"/>
              <a:buNone/>
            </a:pPr>
            <a:r>
              <a:rPr lang="en-US" dirty="0"/>
              <a:t>- Familiar with DL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92116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4203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A kind of machine learning model</a:t>
            </a:r>
          </a:p>
          <a:p>
            <a:pPr marL="171450" indent="-171450">
              <a:buFontTx/>
              <a:buChar char="-"/>
            </a:pPr>
            <a:r>
              <a:rPr lang="en-US" dirty="0"/>
              <a:t>Modern reincarnation of artificial neural networks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Collection of simple trainable mathematical functions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Compatible with many variants of machine learning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4675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1095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A kind of machine learning model</a:t>
            </a:r>
          </a:p>
          <a:p>
            <a:pPr marL="171450" indent="-171450">
              <a:buFontTx/>
              <a:buChar char="-"/>
            </a:pPr>
            <a:r>
              <a:rPr lang="en-US" dirty="0"/>
              <a:t>Modern reincarnation of artificial neural networks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Collection of simple trainable mathematical functions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Compatible with many variants of machine learning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308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A kind of machine learning model</a:t>
            </a:r>
          </a:p>
          <a:p>
            <a:pPr marL="171450" indent="-171450">
              <a:buFontTx/>
              <a:buChar char="-"/>
            </a:pPr>
            <a:r>
              <a:rPr lang="en-US" dirty="0"/>
              <a:t>Modern reincarnation of artificial neural networks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Collection of simple trainable mathematical functions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Compatible with many variants of machine learning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8039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A kind of machine learning model</a:t>
            </a:r>
          </a:p>
          <a:p>
            <a:pPr marL="171450" indent="-171450">
              <a:buFontTx/>
              <a:buChar char="-"/>
            </a:pPr>
            <a:r>
              <a:rPr lang="en-US" dirty="0"/>
              <a:t>Modern reincarnation of artificial neural networks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Collection of simple trainable mathematical functions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Compatible with many variants of machine learning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9950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262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330525"/>
          </a:xfrm>
        </p:spPr>
        <p:txBody>
          <a:bodyPr anchor="ctr">
            <a:normAutofit/>
          </a:bodyPr>
          <a:lstStyle>
            <a:lvl1pPr marL="0" indent="685800">
              <a:defRPr sz="5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E50DF-9B95-6A4D-BDBA-5BF349B3F17F}" type="datetime1">
              <a:rPr lang="en-US" smtClean="0"/>
              <a:t>3/10/19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05779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784BE6-8AD8-2A49-BC7C-EB31A7D2B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442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583CB5-78DE-D541-ABD1-13B985C3C925}" type="datetime1">
              <a:rPr lang="en-US" smtClean="0"/>
              <a:t>3/10/19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05779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784BE6-8AD8-2A49-BC7C-EB31A7D2B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32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869B1C-71CF-DD44-AB8C-82541ECACE2D}" type="datetime1">
              <a:rPr lang="en-US" smtClean="0"/>
              <a:t>3/10/19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05779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784BE6-8AD8-2A49-BC7C-EB31A7D2B3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7" r:id="rId2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5400" i="0" kern="1200">
          <a:solidFill>
            <a:schemeClr val="tx1"/>
          </a:solidFill>
          <a:latin typeface="Gill Sans Light"/>
          <a:ea typeface="+mj-ea"/>
          <a:cs typeface="Gill Sans Light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ill Sans Light"/>
          <a:ea typeface="+mn-ea"/>
          <a:cs typeface="Gill Sans Light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ill Sans Light"/>
          <a:ea typeface="+mn-ea"/>
          <a:cs typeface="Gill Sans Light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ill Sans Light"/>
          <a:ea typeface="+mn-ea"/>
          <a:cs typeface="Gill Sans Light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ill Sans Light"/>
          <a:ea typeface="+mn-ea"/>
          <a:cs typeface="Gill Sans Light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Gill Sans Light"/>
          <a:ea typeface="+mn-ea"/>
          <a:cs typeface="Gill Sans Light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3"/>
          <p:cNvSpPr txBox="1">
            <a:spLocks/>
          </p:cNvSpPr>
          <p:nvPr/>
        </p:nvSpPr>
        <p:spPr>
          <a:xfrm>
            <a:off x="540220" y="1376988"/>
            <a:ext cx="10831038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Segoe UI"/>
                <a:ea typeface="+mj-ea"/>
                <a:cs typeface="Segoe UI"/>
              </a:defRPr>
            </a:lvl1pPr>
          </a:lstStyle>
          <a:p>
            <a:r>
              <a:rPr lang="en-US" sz="8800" dirty="0">
                <a:solidFill>
                  <a:schemeClr val="tx1">
                    <a:lumMod val="95000"/>
                    <a:lumOff val="5000"/>
                  </a:schemeClr>
                </a:solidFill>
                <a:latin typeface="Abril Fatface"/>
                <a:ea typeface="ＭＳ Ｐゴシック" charset="-128"/>
                <a:cs typeface="Abril Fatface"/>
              </a:rPr>
              <a:t>Chameleon &amp; Focus</a:t>
            </a:r>
          </a:p>
        </p:txBody>
      </p:sp>
      <p:sp>
        <p:nvSpPr>
          <p:cNvPr id="72" name="Subtitle 8"/>
          <p:cNvSpPr txBox="1">
            <a:spLocks/>
          </p:cNvSpPr>
          <p:nvPr/>
        </p:nvSpPr>
        <p:spPr>
          <a:xfrm>
            <a:off x="628591" y="3185116"/>
            <a:ext cx="7959228" cy="142185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 (Body)"/>
                <a:ea typeface="+mn-ea"/>
                <a:cs typeface="Segoe UI (Body)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 (Body)"/>
                <a:ea typeface="+mn-ea"/>
                <a:cs typeface="Segoe UI (Body)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 (Body)"/>
                <a:ea typeface="+mn-ea"/>
                <a:cs typeface="Segoe UI (Body)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 (Body)"/>
                <a:ea typeface="+mn-ea"/>
                <a:cs typeface="Segoe UI (Body)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 (Body)"/>
                <a:ea typeface="+mn-ea"/>
                <a:cs typeface="Segoe UI (Body)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Gill Sans Light" charset="0"/>
                <a:ea typeface="Gill Sans Light" charset="0"/>
                <a:cs typeface="Gill Sans Light" charset="0"/>
              </a:rPr>
              <a:t>Online and Offline Video Analytics</a:t>
            </a:r>
          </a:p>
        </p:txBody>
      </p:sp>
      <p:sp>
        <p:nvSpPr>
          <p:cNvPr id="73" name="Subtitle 8"/>
          <p:cNvSpPr txBox="1">
            <a:spLocks/>
          </p:cNvSpPr>
          <p:nvPr/>
        </p:nvSpPr>
        <p:spPr bwMode="auto">
          <a:xfrm>
            <a:off x="540220" y="5665509"/>
            <a:ext cx="6931936" cy="8667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l" defTabSz="457200" rtl="0" eaLnBrk="0" fontAlgn="base" hangingPunct="0">
              <a:spcBef>
                <a:spcPts val="2000"/>
              </a:spcBef>
              <a:spcAft>
                <a:spcPct val="0"/>
              </a:spcAft>
              <a:buNone/>
              <a:defRPr sz="2800" kern="1200">
                <a:solidFill>
                  <a:schemeClr val="tx1"/>
                </a:solidFill>
                <a:latin typeface="Gill Sans"/>
                <a:ea typeface="ＭＳ Ｐゴシック" pitchFamily="-65" charset="-128"/>
                <a:cs typeface="Gill Sans"/>
              </a:defRPr>
            </a:lvl1pPr>
            <a:lvl2pPr marL="457200" indent="0" algn="ctr" defTabSz="457200" rtl="0" eaLnBrk="0" fontAlgn="base" hangingPunct="0">
              <a:spcBef>
                <a:spcPct val="0"/>
              </a:spcBef>
              <a:spcAft>
                <a:spcPct val="0"/>
              </a:spcAft>
              <a:buSzPct val="100000"/>
              <a:buFont typeface="Lucida Grande" charset="0"/>
              <a:buNone/>
              <a:defRPr sz="2700" kern="1200">
                <a:solidFill>
                  <a:schemeClr val="tx1">
                    <a:tint val="75000"/>
                  </a:schemeClr>
                </a:solidFill>
                <a:latin typeface="Gill Sans"/>
                <a:ea typeface="ＭＳ Ｐゴシック" pitchFamily="-65" charset="-128"/>
                <a:cs typeface="Gill Sans"/>
              </a:defRPr>
            </a:lvl2pPr>
            <a:lvl3pPr marL="9144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Gill Sans"/>
                <a:ea typeface="ＭＳ Ｐゴシック" pitchFamily="-65" charset="-128"/>
                <a:cs typeface="Gill Sans"/>
              </a:defRPr>
            </a:lvl3pPr>
            <a:lvl4pPr marL="13716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Gill Sans"/>
                <a:ea typeface="ＭＳ Ｐゴシック" pitchFamily="-65" charset="-128"/>
                <a:cs typeface="Gill Sans"/>
              </a:defRPr>
            </a:lvl4pPr>
            <a:lvl5pPr marL="1828800" indent="0" algn="ctr" defTabSz="457200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Gill Sans"/>
                <a:ea typeface="ＭＳ Ｐゴシック" pitchFamily="-65" charset="-128"/>
                <a:cs typeface="Gill San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Gill Sans Light"/>
                <a:ea typeface="Corbel" charset="0"/>
                <a:cs typeface="Gill Sans Light"/>
              </a:rPr>
              <a:t>EECS 598-009</a:t>
            </a:r>
          </a:p>
          <a:p>
            <a:r>
              <a:rPr lang="en-US" sz="1600" dirty="0">
                <a:solidFill>
                  <a:schemeClr val="bg1">
                    <a:lumMod val="50000"/>
                  </a:schemeClr>
                </a:solidFill>
                <a:latin typeface="Gill Sans Light"/>
                <a:ea typeface="Corbel" charset="0"/>
                <a:cs typeface="Gill Sans Light"/>
              </a:rPr>
              <a:t>2019-03-11 By Peifeng Yu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2458" y="4497354"/>
            <a:ext cx="1828800" cy="203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206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Chameleon: Insights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82562BA-398F-1A40-B429-0D7E40FE6B97}"/>
              </a:ext>
            </a:extLst>
          </p:cNvPr>
          <p:cNvSpPr txBox="1"/>
          <p:nvPr/>
        </p:nvSpPr>
        <p:spPr>
          <a:xfrm>
            <a:off x="720989" y="1958485"/>
            <a:ext cx="11047668" cy="1388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latin typeface="Gill Sans Light"/>
                <a:cs typeface="Gill Sans Light"/>
              </a:defRPr>
            </a:lvl1pPr>
          </a:lstStyle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Persistent characteristics over time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Video characteristics tend to be stable over time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Top-k remains stable even though the best always change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D86533-B9A6-C045-945D-EF9BA54B30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9140" y="3373607"/>
            <a:ext cx="6493720" cy="3085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106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Chameleon: Insights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82562BA-398F-1A40-B429-0D7E40FE6B97}"/>
              </a:ext>
            </a:extLst>
          </p:cNvPr>
          <p:cNvSpPr txBox="1"/>
          <p:nvPr/>
        </p:nvSpPr>
        <p:spPr>
          <a:xfrm>
            <a:off x="720989" y="1958485"/>
            <a:ext cx="11047668" cy="1831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latin typeface="Gill Sans Light"/>
                <a:cs typeface="Gill Sans Light"/>
              </a:defRPr>
            </a:lvl1pPr>
          </a:lstStyle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Cross-camera similarities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Video feeds always exhibit spatial correlations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Or share similar scene even if not in geographic proximity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endParaRPr lang="en-US" sz="24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6A6A4C-3340-DB43-B950-111BC40441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847" y="3429000"/>
            <a:ext cx="4834153" cy="325331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E5CE260-7978-D742-B8F9-EA27637116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5171" y="3428999"/>
            <a:ext cx="4554982" cy="3048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997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Chameleon: Insights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82562BA-398F-1A40-B429-0D7E40FE6B97}"/>
              </a:ext>
            </a:extLst>
          </p:cNvPr>
          <p:cNvSpPr txBox="1"/>
          <p:nvPr/>
        </p:nvSpPr>
        <p:spPr>
          <a:xfrm>
            <a:off x="720989" y="1958485"/>
            <a:ext cx="11047668" cy="4047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latin typeface="Gill Sans Light"/>
                <a:cs typeface="Gill Sans Light"/>
              </a:defRPr>
            </a:lvl1pPr>
          </a:lstStyle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Independence of configuration knobs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Example: (480p, 30) vs (960p, 30) is similar to (480p, 10) vs (960p, 10)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endParaRPr lang="en-US" sz="2400" dirty="0">
              <a:latin typeface="Gill Sans Light" charset="0"/>
              <a:ea typeface="Gill Sans Light" charset="0"/>
              <a:cs typeface="Gill Sans Light" charset="0"/>
            </a:endParaRP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Possible to tune one knob independent of the other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Estimate a configuration’s accuracy by combining per-knob accuracies, without running expensive golden configuration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Relative ordering between configurations of their resource demand is stable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endParaRPr lang="en-US" sz="2400" dirty="0">
              <a:latin typeface="Gill Sans Light" charset="0"/>
              <a:ea typeface="Gill Sans Light" charset="0"/>
              <a:cs typeface="Gill Sans Light" charset="0"/>
            </a:endParaRP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endParaRPr lang="en-US" sz="24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425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Chameleon: Techniques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82562BA-398F-1A40-B429-0D7E40FE6B97}"/>
              </a:ext>
            </a:extLst>
          </p:cNvPr>
          <p:cNvSpPr txBox="1"/>
          <p:nvPr/>
        </p:nvSpPr>
        <p:spPr>
          <a:xfrm>
            <a:off x="720989" y="1958485"/>
            <a:ext cx="11047668" cy="1388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latin typeface="Gill Sans Light"/>
                <a:cs typeface="Gill Sans Light"/>
              </a:defRPr>
            </a:lvl1pPr>
          </a:lstStyle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Greedy hill climbing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Leverages temporal persistence of configurations to learn properties over time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Amortizes the cost of profiling across multiple cameras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6550F9-05C1-E44C-A558-084BA7D3D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1419" y="4122538"/>
            <a:ext cx="5629162" cy="2476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8416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Chameleon: Techniques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82562BA-398F-1A40-B429-0D7E40FE6B97}"/>
              </a:ext>
            </a:extLst>
          </p:cNvPr>
          <p:cNvSpPr txBox="1"/>
          <p:nvPr/>
        </p:nvSpPr>
        <p:spPr>
          <a:xfrm>
            <a:off x="720989" y="1958485"/>
            <a:ext cx="11047668" cy="1831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latin typeface="Gill Sans Light"/>
                <a:cs typeface="Gill Sans Light"/>
              </a:defRPr>
            </a:lvl1pPr>
          </a:lstStyle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Temporal incremental updates</a:t>
            </a:r>
          </a:p>
          <a:p>
            <a:pPr marL="1828800" lvl="3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Profiling window</a:t>
            </a:r>
          </a:p>
          <a:p>
            <a:pPr marL="1828800" lvl="3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Segments: contiguous set of frames spanning a T-second interval</a:t>
            </a:r>
          </a:p>
          <a:p>
            <a:pPr marL="1828800" lvl="3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Only profile t seconds in a segment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71A7AB-882F-7444-ACCA-ABC2E9512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1419" y="4122538"/>
            <a:ext cx="5629162" cy="2476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025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Chameleon: Techniques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82562BA-398F-1A40-B429-0D7E40FE6B97}"/>
              </a:ext>
            </a:extLst>
          </p:cNvPr>
          <p:cNvSpPr txBox="1"/>
          <p:nvPr/>
        </p:nvSpPr>
        <p:spPr>
          <a:xfrm>
            <a:off x="720989" y="1958485"/>
            <a:ext cx="11047668" cy="1388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latin typeface="Gill Sans Light"/>
                <a:cs typeface="Gill Sans Light"/>
              </a:defRPr>
            </a:lvl1pPr>
          </a:lstStyle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Cross-video inference</a:t>
            </a:r>
          </a:p>
          <a:p>
            <a:pPr marL="1828800" lvl="3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Grouping related videos: repeated k-means on randomly chosen configuration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71A7AB-882F-7444-ACCA-ABC2E9512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1419" y="4122538"/>
            <a:ext cx="5629162" cy="2476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69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Chameleon: Techniques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F82562BA-398F-1A40-B429-0D7E40FE6B97}"/>
                  </a:ext>
                </a:extLst>
              </p:cNvPr>
              <p:cNvSpPr txBox="1"/>
              <p:nvPr/>
            </p:nvSpPr>
            <p:spPr>
              <a:xfrm>
                <a:off x="720989" y="1958485"/>
                <a:ext cx="11047668" cy="18317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2800">
                    <a:latin typeface="Gill Sans Light"/>
                    <a:cs typeface="Gill Sans Light"/>
                  </a:defRPr>
                </a:lvl1pPr>
              </a:lstStyle>
              <a:p>
                <a:pPr marL="1371600" lvl="2" indent="-457200">
                  <a:lnSpc>
                    <a:spcPct val="120000"/>
                  </a:lnSpc>
                  <a:buFont typeface="Arial" charset="0"/>
                  <a:buChar char="•"/>
                </a:pPr>
                <a:r>
                  <a:rPr lang="en-US" sz="2400" dirty="0">
                    <a:latin typeface="Gill Sans Light" charset="0"/>
                    <a:ea typeface="Gill Sans Light" charset="0"/>
                    <a:cs typeface="Gill Sans Light" charset="0"/>
                  </a:rPr>
                  <a:t>Full profiling a segment</a:t>
                </a:r>
              </a:p>
              <a:p>
                <a:pPr marL="1828800" lvl="3" indent="-457200">
                  <a:lnSpc>
                    <a:spcPct val="120000"/>
                  </a:lnSpc>
                  <a:buFont typeface="Arial" charset="0"/>
                  <a:buChar char="•"/>
                </a:pPr>
                <a:r>
                  <a:rPr lang="en-US" sz="2400" dirty="0">
                    <a:latin typeface="Gill Sans Light" charset="0"/>
                    <a:ea typeface="Gill Sans Light" charset="0"/>
                    <a:cs typeface="Gill Sans Light" charset="0"/>
                  </a:rPr>
                  <a:t>Greedy hill climbing: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Gill Sans Light" charset="0"/>
                        <a:cs typeface="Gill Sans Light" charset="0"/>
                      </a:rPr>
                      <m:t>𝑂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Gill Sans Light" charset="0"/>
                        <a:cs typeface="Gill Sans Light" charset="0"/>
                      </a:rPr>
                      <m:t>(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  <a:cs typeface="Gill Sans Light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Gill Sans Light" charset="0"/>
                          </a:rPr>
                          <m:t>𝑛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Gill Sans Light" charset="0"/>
                          </a:rPr>
                          <m:t>𝑚</m:t>
                        </m:r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  <a:cs typeface="Gill Sans Light" charset="0"/>
                      </a:rPr>
                      <m:t>)</m:t>
                    </m:r>
                  </m:oMath>
                </a14:m>
                <a:r>
                  <a:rPr lang="en-US" sz="2400" dirty="0">
                    <a:latin typeface="Gill Sans Light" charset="0"/>
                    <a:ea typeface="Gill Sans Light" charset="0"/>
                    <a:cs typeface="Gill Sans Light" charset="0"/>
                  </a:rPr>
                  <a:t> to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Gill Sans Light" charset="0"/>
                        <a:cs typeface="Gill Sans Light" charset="0"/>
                      </a:rPr>
                      <m:t>𝑂</m:t>
                    </m:r>
                    <m:r>
                      <a:rPr lang="en-US" sz="2400" i="1">
                        <a:latin typeface="Cambria Math" panose="02040503050406030204" pitchFamily="18" charset="0"/>
                        <a:ea typeface="Gill Sans Light" charset="0"/>
                        <a:cs typeface="Gill Sans Light" charset="0"/>
                      </a:rPr>
                      <m:t>(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Gill Sans Light" charset="0"/>
                        <a:cs typeface="Gill Sans Light" charset="0"/>
                      </a:rPr>
                      <m:t>𝑚𝑛</m:t>
                    </m:r>
                    <m:r>
                      <a:rPr lang="en-US" sz="2400" i="1">
                        <a:latin typeface="Cambria Math" panose="02040503050406030204" pitchFamily="18" charset="0"/>
                        <a:cs typeface="Gill Sans Light" charset="0"/>
                      </a:rPr>
                      <m:t>)</m:t>
                    </m:r>
                  </m:oMath>
                </a14:m>
                <a:r>
                  <a:rPr lang="en-US" sz="2400" dirty="0">
                    <a:latin typeface="Gill Sans Light" charset="0"/>
                    <a:ea typeface="Gill Sans Light" charset="0"/>
                    <a:cs typeface="Gill Sans Light" charset="0"/>
                  </a:rPr>
                  <a:t> </a:t>
                </a:r>
              </a:p>
              <a:p>
                <a:pPr marL="1828800" lvl="3" indent="-457200">
                  <a:lnSpc>
                    <a:spcPct val="120000"/>
                  </a:lnSpc>
                  <a:buFont typeface="Arial" charset="0"/>
                  <a:buChar char="•"/>
                </a:pPr>
                <a:r>
                  <a:rPr lang="en-US" sz="2400" dirty="0">
                    <a:latin typeface="Gill Sans Light" charset="0"/>
                    <a:ea typeface="Gill Sans Light" charset="0"/>
                    <a:cs typeface="Gill Sans Light" charset="0"/>
                  </a:rPr>
                  <a:t>Search one knob while keeping other knobs to the most expensive ones</a:t>
                </a:r>
              </a:p>
              <a:p>
                <a:pPr marL="1828800" lvl="3" indent="-457200">
                  <a:lnSpc>
                    <a:spcPct val="120000"/>
                  </a:lnSpc>
                  <a:buFont typeface="Arial" charset="0"/>
                  <a:buChar char="•"/>
                </a:pPr>
                <a:r>
                  <a:rPr lang="en-US" sz="2400" dirty="0">
                    <a:latin typeface="Gill Sans Light" charset="0"/>
                    <a:ea typeface="Gill Sans Light" charset="0"/>
                    <a:cs typeface="Gill Sans Light" charset="0"/>
                  </a:rPr>
                  <a:t>Keep other knobs to lower defaults when profiling for other segments</a:t>
                </a:r>
              </a:p>
            </p:txBody>
          </p:sp>
        </mc:Choice>
        <mc:Fallback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F82562BA-398F-1A40-B429-0D7E40FE6B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989" y="1958485"/>
                <a:ext cx="11047668" cy="1831784"/>
              </a:xfrm>
              <a:prstGeom prst="rect">
                <a:avLst/>
              </a:prstGeom>
              <a:blipFill>
                <a:blip r:embed="rId3"/>
                <a:stretch>
                  <a:fillRect b="-689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E271A7AB-882F-7444-ACCA-ABC2E9512E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1419" y="4122538"/>
            <a:ext cx="5629162" cy="2476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79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Chameleon: Evaluation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82562BA-398F-1A40-B429-0D7E40FE6B97}"/>
              </a:ext>
            </a:extLst>
          </p:cNvPr>
          <p:cNvSpPr txBox="1"/>
          <p:nvPr/>
        </p:nvSpPr>
        <p:spPr>
          <a:xfrm>
            <a:off x="720989" y="1958485"/>
            <a:ext cx="11047668" cy="2718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latin typeface="Gill Sans Light"/>
                <a:cs typeface="Gill Sans Light"/>
              </a:defRPr>
            </a:lvl1pPr>
          </a:lstStyle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24 hours of real-world traffic cameras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Key findings:</a:t>
            </a:r>
          </a:p>
          <a:p>
            <a:pPr marL="1828800" lvl="3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Significantly better inference accuracy and lower resource consumption</a:t>
            </a:r>
          </a:p>
          <a:p>
            <a:pPr marL="1828800" lvl="3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Temporal persistence of configurations and top-k works</a:t>
            </a:r>
          </a:p>
          <a:p>
            <a:pPr marL="1828800" lvl="3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Spatial similarities across videos works</a:t>
            </a:r>
          </a:p>
          <a:p>
            <a:pPr marL="1828800" lvl="3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Independent configuration knobs works</a:t>
            </a:r>
          </a:p>
        </p:txBody>
      </p:sp>
    </p:spTree>
    <p:extLst>
      <p:ext uri="{BB962C8B-B14F-4D97-AF65-F5344CB8AC3E}">
        <p14:creationId xmlns:p14="http://schemas.microsoft.com/office/powerpoint/2010/main" val="4166786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Chameleon: Evaluation End to End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CE4881-70CC-1E4C-BA6E-D314AF02B5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3306" y="1707120"/>
            <a:ext cx="8685387" cy="4792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764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Chameleon: Microbenchmark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E3936C-1936-424E-96CB-8CE657D3A1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2859" y="1796020"/>
            <a:ext cx="8966282" cy="4234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60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Cameras Are Ubiquitous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20989" y="1958485"/>
            <a:ext cx="11047668" cy="3567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latin typeface="Gill Sans Light"/>
                <a:cs typeface="Gill Sans Light"/>
              </a:defRPr>
            </a:lvl1pPr>
          </a:lstStyle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" sz="2400" dirty="0">
                <a:latin typeface="Gill Sans Light" charset="0"/>
                <a:ea typeface="Gill Sans Light" charset="0"/>
                <a:cs typeface="Gill Sans Light" charset="0"/>
              </a:rPr>
              <a:t>Traffic intersections</a:t>
            </a:r>
          </a:p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" sz="2400" dirty="0">
                <a:latin typeface="Gill Sans Light" charset="0"/>
                <a:ea typeface="Gill Sans Light" charset="0"/>
                <a:cs typeface="Gill Sans Light" charset="0"/>
              </a:rPr>
              <a:t>Enterprise offices</a:t>
            </a:r>
          </a:p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" sz="2400" dirty="0">
                <a:latin typeface="Gill Sans Light" charset="0"/>
                <a:ea typeface="Gill Sans Light" charset="0"/>
                <a:cs typeface="Gill Sans Light" charset="0"/>
              </a:rPr>
              <a:t>Retail stores</a:t>
            </a:r>
          </a:p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" sz="2400" dirty="0">
                <a:latin typeface="Gill Sans Light" charset="0"/>
                <a:ea typeface="Gill Sans Light" charset="0"/>
                <a:cs typeface="Gill Sans Light" charset="0"/>
              </a:rPr>
              <a:t>Factory floor monitoring</a:t>
            </a:r>
          </a:p>
          <a:p>
            <a:pPr lvl="1">
              <a:lnSpc>
                <a:spcPct val="120000"/>
              </a:lnSpc>
            </a:pPr>
            <a:endParaRPr lang="en-US" dirty="0"/>
          </a:p>
          <a:p>
            <a:pPr algn="l">
              <a:lnSpc>
                <a:spcPct val="120000"/>
              </a:lnSpc>
            </a:pPr>
            <a:r>
              <a:rPr lang="en" dirty="0">
                <a:latin typeface="Gill Sans" charset="0"/>
                <a:ea typeface="Gill Sans" charset="0"/>
                <a:cs typeface="Gill Sans" charset="0"/>
              </a:rPr>
              <a:t>Analytics</a:t>
            </a:r>
          </a:p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" sz="2400" dirty="0">
                <a:latin typeface="Gill Sans Light" charset="0"/>
                <a:ea typeface="Gill Sans Light" charset="0"/>
                <a:cs typeface="Gill Sans Light" charset="0"/>
              </a:rPr>
              <a:t>Object detection</a:t>
            </a:r>
          </a:p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" sz="2400" dirty="0">
                <a:latin typeface="Gill Sans Light" charset="0"/>
                <a:ea typeface="Gill Sans Light" charset="0"/>
                <a:cs typeface="Gill Sans Light" charset="0"/>
              </a:rPr>
              <a:t>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586947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Chameleon: Microbenchmark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FE3DA9-555D-0E49-9C1A-0EC9F0AAA1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41" y="1909231"/>
            <a:ext cx="8534317" cy="395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177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Chameleon: Microbenchmark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8F04FA-722B-F24D-AEC9-7571211463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1925" y="1646794"/>
            <a:ext cx="9328150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644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Chameleon: Microbenchmark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710924-9496-1A4F-A2F7-51A3D5137D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4041" y="1854714"/>
            <a:ext cx="7543917" cy="415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713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330525"/>
          </a:xfrm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/>
              <a:t>Focus: Offline Video Analytics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77F33E-DF64-8242-8683-E2D52FD7C5AD}"/>
              </a:ext>
            </a:extLst>
          </p:cNvPr>
          <p:cNvSpPr txBox="1"/>
          <p:nvPr/>
        </p:nvSpPr>
        <p:spPr>
          <a:xfrm>
            <a:off x="720989" y="1958485"/>
            <a:ext cx="11047668" cy="1388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latin typeface="Gill Sans Light"/>
                <a:cs typeface="Gill Sans Light"/>
              </a:defRPr>
            </a:lvl1pPr>
          </a:lstStyle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>
                <a:latin typeface="Gill Sans Light" charset="0"/>
                <a:ea typeface="Gill Sans Light" charset="0"/>
                <a:cs typeface="Gill Sans Light" charset="0"/>
              </a:rPr>
              <a:t>Chameleon: online/real-time video analytics</a:t>
            </a:r>
          </a:p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>
                <a:latin typeface="Gill Sans Light" charset="0"/>
                <a:ea typeface="Gill Sans Light" charset="0"/>
                <a:cs typeface="Gill Sans Light" charset="0"/>
              </a:rPr>
              <a:t>Focus: ”after-the-fact” queries: find all frames that contain objects of class X</a:t>
            </a:r>
          </a:p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endParaRPr lang="en-US" sz="24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66AF53-FEE5-854D-B581-C12607EED9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5876" y="3072740"/>
            <a:ext cx="5960248" cy="3331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675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330525"/>
          </a:xfrm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Focus: Techniques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77F33E-DF64-8242-8683-E2D52FD7C5AD}"/>
              </a:ext>
            </a:extLst>
          </p:cNvPr>
          <p:cNvSpPr txBox="1"/>
          <p:nvPr/>
        </p:nvSpPr>
        <p:spPr>
          <a:xfrm>
            <a:off x="720989" y="1958485"/>
            <a:ext cx="11047668" cy="1388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latin typeface="Gill Sans Light"/>
                <a:cs typeface="Gill Sans Light"/>
              </a:defRPr>
            </a:lvl1pPr>
          </a:lstStyle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Approximate indexing using a cheap ingest CNN</a:t>
            </a:r>
          </a:p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Redundancy elimination via clustering</a:t>
            </a:r>
          </a:p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Trading off ingest cost vs. query latency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194AC1-A8B0-8F47-AF8D-4BCE42BBF1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9202" y="3642055"/>
            <a:ext cx="9113596" cy="3037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438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330525"/>
          </a:xfrm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Focus: Ingest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77F33E-DF64-8242-8683-E2D52FD7C5AD}"/>
              </a:ext>
            </a:extLst>
          </p:cNvPr>
          <p:cNvSpPr txBox="1"/>
          <p:nvPr/>
        </p:nvSpPr>
        <p:spPr>
          <a:xfrm>
            <a:off x="720989" y="1958485"/>
            <a:ext cx="11047668" cy="2718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latin typeface="Gill Sans Light"/>
                <a:cs typeface="Gill Sans Light"/>
              </a:defRPr>
            </a:lvl1pPr>
          </a:lstStyle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Approximate indexing using a cheap ingest CNN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Cheap ingest-time CNN: reduced layer, specialized training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i="1" dirty="0">
                <a:solidFill>
                  <a:schemeClr val="accent6"/>
                </a:solidFill>
                <a:latin typeface="Gill Sans Light" charset="0"/>
                <a:ea typeface="Gill Sans Light" charset="0"/>
                <a:cs typeface="Gill Sans Light" charset="0"/>
              </a:rPr>
              <a:t>Low recall rate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Top-K ingest index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i="1" dirty="0">
                <a:solidFill>
                  <a:schemeClr val="accent6"/>
                </a:solidFill>
                <a:latin typeface="Gill Sans Light" charset="0"/>
                <a:ea typeface="Gill Sans Light" charset="0"/>
                <a:cs typeface="Gill Sans Light" charset="0"/>
              </a:rPr>
              <a:t>Low precision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Query-time reclassification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7DB37D-12C8-9644-B2EA-879AF5F9B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1651" y="3842951"/>
            <a:ext cx="5877006" cy="2340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432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 bldLvl="2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330525"/>
          </a:xfrm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Focus: Clustering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77F33E-DF64-8242-8683-E2D52FD7C5AD}"/>
              </a:ext>
            </a:extLst>
          </p:cNvPr>
          <p:cNvSpPr txBox="1"/>
          <p:nvPr/>
        </p:nvSpPr>
        <p:spPr>
          <a:xfrm>
            <a:off x="720989" y="1958485"/>
            <a:ext cx="11047668" cy="4047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latin typeface="Gill Sans Light"/>
                <a:cs typeface="Gill Sans Light"/>
              </a:defRPr>
            </a:lvl1pPr>
          </a:lstStyle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Redundancy elimination via clustering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If two objects are visually similar, likely they are the same class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Cluster objects that are similar, only classify the cluster centroids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Cluster at ingest time, reduce data necessary to be saved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endParaRPr lang="en-US" sz="2400" dirty="0">
              <a:latin typeface="Gill Sans Light" charset="0"/>
              <a:ea typeface="Gill Sans Light" charset="0"/>
              <a:cs typeface="Gill Sans Light" charset="0"/>
            </a:endParaRPr>
          </a:p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Algorithm: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Single-pass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Cluster using L2 distance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Seal nonpopular cluster to bound time complexity</a:t>
            </a:r>
          </a:p>
        </p:txBody>
      </p:sp>
    </p:spTree>
    <p:extLst>
      <p:ext uri="{BB962C8B-B14F-4D97-AF65-F5344CB8AC3E}">
        <p14:creationId xmlns:p14="http://schemas.microsoft.com/office/powerpoint/2010/main" val="118586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330525"/>
          </a:xfrm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Focus: Trade-off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77F33E-DF64-8242-8683-E2D52FD7C5AD}"/>
              </a:ext>
            </a:extLst>
          </p:cNvPr>
          <p:cNvSpPr txBox="1"/>
          <p:nvPr/>
        </p:nvSpPr>
        <p:spPr>
          <a:xfrm>
            <a:off x="720989" y="1958485"/>
            <a:ext cx="11047668" cy="1388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latin typeface="Gill Sans Light"/>
                <a:cs typeface="Gill Sans Light"/>
              </a:defRPr>
            </a:lvl1pPr>
          </a:lstStyle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Trading off ingest cost vs. query latency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Profile viable parameter combinations and find balance point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Pareto boundary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39F968-9B84-CB47-AD76-B012FA7295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8689" y="3493786"/>
            <a:ext cx="6394621" cy="302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59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330525"/>
          </a:xfrm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Focus: Implementation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D08676-30EA-354E-B1F9-F2AEC3961E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882" y="1993213"/>
            <a:ext cx="11188235" cy="4111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308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330525"/>
          </a:xfrm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Focus: Evaluation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A2304B-DFF6-114A-8BAA-C57855AC2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3942" y="1484698"/>
            <a:ext cx="5944115" cy="5275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538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Video Processing Pipeline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20989" y="1958485"/>
            <a:ext cx="11047668" cy="4047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latin typeface="Gill Sans Light"/>
                <a:cs typeface="Gill Sans Light"/>
              </a:defRPr>
            </a:lvl1pPr>
          </a:lstStyle>
          <a:p>
            <a:pPr lvl="1">
              <a:lnSpc>
                <a:spcPct val="120000"/>
              </a:lnSpc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Video frames go through a </a:t>
            </a:r>
            <a:r>
              <a:rPr lang="en-US" sz="2400" i="1" dirty="0">
                <a:latin typeface="Gill Sans Light" charset="0"/>
                <a:ea typeface="Gill Sans Light" charset="0"/>
                <a:cs typeface="Gill Sans Light" charset="0"/>
              </a:rPr>
              <a:t>pipeline</a:t>
            </a: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 of video processing modules.</a:t>
            </a:r>
          </a:p>
          <a:p>
            <a:pPr lvl="1">
              <a:lnSpc>
                <a:spcPct val="120000"/>
              </a:lnSpc>
            </a:pPr>
            <a:endParaRPr lang="en-US" sz="2400" dirty="0">
              <a:latin typeface="Gill Sans Light" charset="0"/>
              <a:ea typeface="Gill Sans Light" charset="0"/>
              <a:cs typeface="Gill Sans Light" charset="0"/>
            </a:endParaRPr>
          </a:p>
          <a:p>
            <a:pPr lvl="1">
              <a:lnSpc>
                <a:spcPct val="120000"/>
              </a:lnSpc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Example of a vehicle counter: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Decoder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Resize/sampler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Object detector</a:t>
            </a:r>
          </a:p>
          <a:p>
            <a:pPr lvl="1">
              <a:lnSpc>
                <a:spcPct val="120000"/>
              </a:lnSpc>
            </a:pPr>
            <a:endParaRPr lang="en-US" sz="2400" dirty="0">
              <a:latin typeface="Gill Sans Light" charset="0"/>
              <a:ea typeface="Gill Sans Light" charset="0"/>
              <a:cs typeface="Gill Sans Light" charset="0"/>
            </a:endParaRPr>
          </a:p>
          <a:p>
            <a:pPr lvl="1">
              <a:lnSpc>
                <a:spcPct val="120000"/>
              </a:lnSpc>
            </a:pPr>
            <a:r>
              <a:rPr lang="en-US" sz="2400" b="1" dirty="0">
                <a:latin typeface="Gill Sans Light" charset="0"/>
                <a:ea typeface="Gill Sans Light" charset="0"/>
                <a:cs typeface="Gill Sans Light" charset="0"/>
              </a:rPr>
              <a:t>Knobs</a:t>
            </a: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: frame resolution, sampling rate, detector model</a:t>
            </a:r>
          </a:p>
          <a:p>
            <a:pPr lvl="1">
              <a:lnSpc>
                <a:spcPct val="120000"/>
              </a:lnSpc>
            </a:pPr>
            <a:r>
              <a:rPr lang="en-US" sz="2400" b="1" dirty="0">
                <a:latin typeface="Gill Sans Light" charset="0"/>
                <a:ea typeface="Gill Sans Light" charset="0"/>
                <a:cs typeface="Gill Sans Light" charset="0"/>
              </a:rPr>
              <a:t>Configuration</a:t>
            </a: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: a particular combination of knob values</a:t>
            </a:r>
            <a:endParaRPr lang="en" sz="24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488552-A6E3-9944-B135-FB01EDD4A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5891" y="2769239"/>
            <a:ext cx="3960834" cy="3574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66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330525"/>
          </a:xfrm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Thinking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877F33E-DF64-8242-8683-E2D52FD7C5AD}"/>
              </a:ext>
            </a:extLst>
          </p:cNvPr>
          <p:cNvSpPr txBox="1"/>
          <p:nvPr/>
        </p:nvSpPr>
        <p:spPr>
          <a:xfrm>
            <a:off x="720989" y="1958485"/>
            <a:ext cx="11047668" cy="2718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latin typeface="Gill Sans Light"/>
                <a:cs typeface="Gill Sans Light"/>
              </a:defRPr>
            </a:lvl1pPr>
          </a:lstStyle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What makes video analytics so special?</a:t>
            </a:r>
          </a:p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Both systems seems focusing on specific task of video analytics,</a:t>
            </a:r>
          </a:p>
          <a:p>
            <a:pPr lvl="1">
              <a:lnSpc>
                <a:spcPct val="120000"/>
              </a:lnSpc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	what’s the challenge to make a general purpose video analytics system?</a:t>
            </a:r>
          </a:p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What prevents applying general big data analytic systems (e.g. Spark Streaming) to video analytics?</a:t>
            </a:r>
          </a:p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What other challenges in the video pipeline do you think are still unsolved?</a:t>
            </a:r>
          </a:p>
        </p:txBody>
      </p:sp>
    </p:spTree>
    <p:extLst>
      <p:ext uri="{BB962C8B-B14F-4D97-AF65-F5344CB8AC3E}">
        <p14:creationId xmlns:p14="http://schemas.microsoft.com/office/powerpoint/2010/main" val="3076348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Selecting Configuration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82562BA-398F-1A40-B429-0D7E40FE6B97}"/>
              </a:ext>
            </a:extLst>
          </p:cNvPr>
          <p:cNvSpPr txBox="1"/>
          <p:nvPr/>
        </p:nvSpPr>
        <p:spPr>
          <a:xfrm>
            <a:off x="720989" y="1958485"/>
            <a:ext cx="11047668" cy="1388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latin typeface="Gill Sans Light"/>
                <a:cs typeface="Gill Sans Light"/>
              </a:defRPr>
            </a:lvl1pPr>
          </a:lstStyle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Impacts: resource consumption and accuracy</a:t>
            </a:r>
          </a:p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Goal: lowest resource demand with accuracy over a desired threshold</a:t>
            </a:r>
          </a:p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Existing solution: profiling ahead of time</a:t>
            </a:r>
          </a:p>
        </p:txBody>
      </p:sp>
    </p:spTree>
    <p:extLst>
      <p:ext uri="{BB962C8B-B14F-4D97-AF65-F5344CB8AC3E}">
        <p14:creationId xmlns:p14="http://schemas.microsoft.com/office/powerpoint/2010/main" val="1483796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indent="7938" algn="ctr">
              <a:lnSpc>
                <a:spcPct val="90000"/>
              </a:lnSpc>
            </a:pPr>
            <a:r>
              <a:rPr lang="en-US" sz="3600" kern="1200" dirty="0">
                <a:latin typeface="Gill Sans" panose="020B0502020104020203" pitchFamily="34" charset="-79"/>
                <a:cs typeface="Gill Sans" panose="020B0502020104020203" pitchFamily="34" charset="-79"/>
              </a:rPr>
              <a:t>Selecting Configuration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82562BA-398F-1A40-B429-0D7E40FE6B97}"/>
              </a:ext>
            </a:extLst>
          </p:cNvPr>
          <p:cNvSpPr txBox="1"/>
          <p:nvPr/>
        </p:nvSpPr>
        <p:spPr>
          <a:xfrm>
            <a:off x="643468" y="2638044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algn="ctr">
              <a:defRPr sz="2800">
                <a:latin typeface="Gill Sans Light"/>
                <a:cs typeface="Gill Sans Light"/>
              </a:defRPr>
            </a:lvl1pPr>
          </a:lstStyle>
          <a:p>
            <a:pPr marL="236538" lvl="1" indent="-236538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Impacts: resource consumption and accuracy</a:t>
            </a:r>
          </a:p>
          <a:p>
            <a:pPr marL="236538" lvl="1" indent="-236538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Goal: lowest resource demand with accuracy over a desired threshold</a:t>
            </a:r>
          </a:p>
          <a:p>
            <a:pPr marL="236538" lvl="1" indent="-236538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Best configuration varies over time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2F1C35-E74B-A94C-890D-6D790273A7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97763" y="1149895"/>
            <a:ext cx="6250769" cy="439734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21C4EF6-4F89-A54B-A87A-7A079B7FA445}"/>
              </a:ext>
            </a:extLst>
          </p:cNvPr>
          <p:cNvSpPr/>
          <p:nvPr/>
        </p:nvSpPr>
        <p:spPr>
          <a:xfrm>
            <a:off x="643467" y="4164183"/>
            <a:ext cx="31284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36538" lvl="1" indent="-236538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/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Best configuration varies over time</a:t>
            </a:r>
          </a:p>
        </p:txBody>
      </p:sp>
    </p:spTree>
    <p:extLst>
      <p:ext uri="{BB962C8B-B14F-4D97-AF65-F5344CB8AC3E}">
        <p14:creationId xmlns:p14="http://schemas.microsoft.com/office/powerpoint/2010/main" val="2352768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Best Configuration Varies Over Time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AC3E1A-987D-E342-B6A9-42ACAE51E2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0122" y="2244734"/>
            <a:ext cx="8691755" cy="363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89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Best Configuration Varies Over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F24D44-BA1C-084B-BED8-3B803457D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7608" y="1848954"/>
            <a:ext cx="9896784" cy="424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757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Selecting Configuration: Challenges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82562BA-398F-1A40-B429-0D7E40FE6B97}"/>
              </a:ext>
            </a:extLst>
          </p:cNvPr>
          <p:cNvSpPr txBox="1"/>
          <p:nvPr/>
        </p:nvSpPr>
        <p:spPr>
          <a:xfrm>
            <a:off x="720989" y="1958485"/>
            <a:ext cx="11047668" cy="2274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latin typeface="Gill Sans Light"/>
                <a:cs typeface="Gill Sans Light"/>
              </a:defRPr>
            </a:lvl1pPr>
          </a:lstStyle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Impacts: resource consumption and accuracy</a:t>
            </a:r>
          </a:p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Goal: lowest resource demand with accuracy over a desired threshold</a:t>
            </a:r>
          </a:p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Existing solution: profiling ahead of time</a:t>
            </a:r>
          </a:p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endParaRPr lang="en-US" sz="2400" dirty="0">
              <a:latin typeface="Gill Sans Light" charset="0"/>
              <a:ea typeface="Gill Sans Light" charset="0"/>
              <a:cs typeface="Gill Sans Light" charset="0"/>
            </a:endParaRPr>
          </a:p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endParaRPr lang="en-US" sz="24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6E6FA2-76FD-D840-B101-5A603592295C}"/>
              </a:ext>
            </a:extLst>
          </p:cNvPr>
          <p:cNvSpPr txBox="1"/>
          <p:nvPr/>
        </p:nvSpPr>
        <p:spPr>
          <a:xfrm>
            <a:off x="720989" y="3713934"/>
            <a:ext cx="11047668" cy="2274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latin typeface="Gill Sans Light"/>
                <a:cs typeface="Gill Sans Light"/>
              </a:defRPr>
            </a:lvl1pPr>
          </a:lstStyle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endParaRPr lang="en-US" sz="2400" dirty="0">
              <a:latin typeface="Gill Sans Light" charset="0"/>
              <a:ea typeface="Gill Sans Light" charset="0"/>
              <a:cs typeface="Gill Sans Light" charset="0"/>
            </a:endParaRPr>
          </a:p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" panose="020B0502020104020203" pitchFamily="34" charset="-79"/>
                <a:ea typeface="Gill Sans Light" charset="0"/>
                <a:cs typeface="Gill Sans" panose="020B0502020104020203" pitchFamily="34" charset="-79"/>
              </a:rPr>
              <a:t>Prohibitive periodical profiling cost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" panose="020B0502020104020203" pitchFamily="34" charset="-79"/>
                <a:ea typeface="Gill Sans Light" charset="0"/>
                <a:cs typeface="Gill Sans" panose="020B0502020104020203" pitchFamily="34" charset="-79"/>
              </a:rPr>
              <a:t>Golden configuration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" panose="020B0502020104020203" pitchFamily="34" charset="-79"/>
                <a:ea typeface="Gill Sans Light" charset="0"/>
                <a:cs typeface="Gill Sans" panose="020B0502020104020203" pitchFamily="34" charset="-79"/>
              </a:rPr>
              <a:t>Large configuration space</a:t>
            </a:r>
          </a:p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solidFill>
                  <a:schemeClr val="accent6"/>
                </a:solidFill>
                <a:latin typeface="Gill Sans" panose="020B0502020104020203" pitchFamily="34" charset="-79"/>
                <a:ea typeface="Gill Sans Light" charset="0"/>
                <a:cs typeface="Gill Sans" panose="020B0502020104020203" pitchFamily="34" charset="-79"/>
              </a:rPr>
              <a:t>How to significantly reduce the resource cost of periodic configuration profiling?</a:t>
            </a:r>
          </a:p>
        </p:txBody>
      </p:sp>
    </p:spTree>
    <p:extLst>
      <p:ext uri="{BB962C8B-B14F-4D97-AF65-F5344CB8AC3E}">
        <p14:creationId xmlns:p14="http://schemas.microsoft.com/office/powerpoint/2010/main" val="1023745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tx1">
              <a:lumMod val="85000"/>
              <a:lumOff val="15000"/>
            </a:schemeClr>
          </a:solidFill>
        </p:spPr>
        <p:txBody>
          <a:bodyPr/>
          <a:lstStyle/>
          <a:p>
            <a:r>
              <a:rPr lang="en-US" dirty="0"/>
              <a:t>Chameleon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82562BA-398F-1A40-B429-0D7E40FE6B97}"/>
              </a:ext>
            </a:extLst>
          </p:cNvPr>
          <p:cNvSpPr txBox="1"/>
          <p:nvPr/>
        </p:nvSpPr>
        <p:spPr>
          <a:xfrm>
            <a:off x="720989" y="1958485"/>
            <a:ext cx="11047668" cy="2718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800">
                <a:latin typeface="Gill Sans Light"/>
                <a:cs typeface="Gill Sans Light"/>
              </a:defRPr>
            </a:lvl1pPr>
          </a:lstStyle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Key insights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Persistent characteristics over time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Cross-camera similarities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r>
              <a:rPr lang="en-US" sz="2400" dirty="0">
                <a:latin typeface="Gill Sans Light" charset="0"/>
                <a:ea typeface="Gill Sans Light" charset="0"/>
                <a:cs typeface="Gill Sans Light" charset="0"/>
              </a:rPr>
              <a:t>Independence of configuration knobs</a:t>
            </a:r>
          </a:p>
          <a:p>
            <a:pPr marL="1371600" lvl="2" indent="-457200">
              <a:lnSpc>
                <a:spcPct val="120000"/>
              </a:lnSpc>
              <a:buFont typeface="Arial" charset="0"/>
              <a:buChar char="•"/>
            </a:pPr>
            <a:endParaRPr lang="en-US" sz="2400" dirty="0">
              <a:latin typeface="Gill Sans Light" charset="0"/>
              <a:ea typeface="Gill Sans Light" charset="0"/>
              <a:cs typeface="Gill Sans Light" charset="0"/>
            </a:endParaRPr>
          </a:p>
          <a:p>
            <a:pPr marL="914400" lvl="1" indent="-457200">
              <a:lnSpc>
                <a:spcPct val="120000"/>
              </a:lnSpc>
              <a:buFont typeface="Arial" charset="0"/>
              <a:buChar char="•"/>
            </a:pPr>
            <a:endParaRPr lang="en-US" sz="24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21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9050">
          <a:solidFill>
            <a:srgbClr val="000000"/>
          </a:solidFill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7BC4796A-9872-4AA6-868A-E1A52DAE5C9B}" vid="{226865FD-68E7-4897-9C2B-9A00B6BC8CA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9A4849AD-65CA-4CDD-87B0-7F56EA6DF72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1205</Words>
  <Application>Microsoft Macintosh PowerPoint</Application>
  <PresentationFormat>Widescreen</PresentationFormat>
  <Paragraphs>206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8" baseType="lpstr">
      <vt:lpstr>Segoe UI</vt:lpstr>
      <vt:lpstr>Abril Fatface</vt:lpstr>
      <vt:lpstr>Arial</vt:lpstr>
      <vt:lpstr>Calibri</vt:lpstr>
      <vt:lpstr>Cambria Math</vt:lpstr>
      <vt:lpstr>Gill Sans</vt:lpstr>
      <vt:lpstr>Gill Sans Light</vt:lpstr>
      <vt:lpstr>WelcomeDoc</vt:lpstr>
      <vt:lpstr>PowerPoint Presentation</vt:lpstr>
      <vt:lpstr>Cameras Are Ubiquitous</vt:lpstr>
      <vt:lpstr>Video Processing Pipeline</vt:lpstr>
      <vt:lpstr>Selecting Configuration</vt:lpstr>
      <vt:lpstr>Selecting Configuration</vt:lpstr>
      <vt:lpstr>Best Configuration Varies Over Time</vt:lpstr>
      <vt:lpstr>Best Configuration Varies Over Time</vt:lpstr>
      <vt:lpstr>Selecting Configuration: Challenges</vt:lpstr>
      <vt:lpstr>Chameleon</vt:lpstr>
      <vt:lpstr>Chameleon: Insights</vt:lpstr>
      <vt:lpstr>Chameleon: Insights</vt:lpstr>
      <vt:lpstr>Chameleon: Insights</vt:lpstr>
      <vt:lpstr>Chameleon: Techniques</vt:lpstr>
      <vt:lpstr>Chameleon: Techniques</vt:lpstr>
      <vt:lpstr>Chameleon: Techniques</vt:lpstr>
      <vt:lpstr>Chameleon: Techniques</vt:lpstr>
      <vt:lpstr>Chameleon: Evaluation</vt:lpstr>
      <vt:lpstr>Chameleon: Evaluation End to End</vt:lpstr>
      <vt:lpstr>Chameleon: Microbenchmark</vt:lpstr>
      <vt:lpstr>Chameleon: Microbenchmark</vt:lpstr>
      <vt:lpstr>Chameleon: Microbenchmark</vt:lpstr>
      <vt:lpstr>Chameleon: Microbenchmark</vt:lpstr>
      <vt:lpstr>Focus: Offline Video Analytics</vt:lpstr>
      <vt:lpstr>Focus: Techniques</vt:lpstr>
      <vt:lpstr>Focus: Ingest</vt:lpstr>
      <vt:lpstr>Focus: Clustering</vt:lpstr>
      <vt:lpstr>Focus: Trade-off</vt:lpstr>
      <vt:lpstr>Focus: Implementation</vt:lpstr>
      <vt:lpstr>Focus: Evaluation</vt:lpstr>
      <vt:lpstr>Thinking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Yu, Peifeng</dc:creator>
  <cp:lastModifiedBy/>
  <cp:revision>1</cp:revision>
  <dcterms:created xsi:type="dcterms:W3CDTF">2019-03-11T02:01:44Z</dcterms:created>
  <dcterms:modified xsi:type="dcterms:W3CDTF">2019-03-11T04:57:50Z</dcterms:modified>
</cp:coreProperties>
</file>